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60" r:id="rId4"/>
    <p:sldId id="261" r:id="rId5"/>
    <p:sldId id="262" r:id="rId6"/>
    <p:sldId id="263" r:id="rId7"/>
    <p:sldId id="264" r:id="rId8"/>
    <p:sldId id="265" r:id="rId9"/>
    <p:sldId id="267"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596FFC52-5913-429C-9A7D-9D6D5F6F896E}" type="datetimeFigureOut">
              <a:rPr lang="ru-RU" smtClean="0"/>
              <a:t>26.06.2016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551C45-38DC-4DFF-A86B-9703F7D9AC40}"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3653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6FFC52-5913-429C-9A7D-9D6D5F6F896E}" type="datetimeFigureOut">
              <a:rPr lang="ru-RU" smtClean="0"/>
              <a:t>26.06.2016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551C45-38DC-4DFF-A86B-9703F7D9AC40}" type="slidenum">
              <a:rPr lang="ru-RU" smtClean="0"/>
              <a:t>‹#›</a:t>
            </a:fld>
            <a:endParaRPr lang="ru-RU"/>
          </a:p>
        </p:txBody>
      </p:sp>
    </p:spTree>
    <p:extLst>
      <p:ext uri="{BB962C8B-B14F-4D97-AF65-F5344CB8AC3E}">
        <p14:creationId xmlns:p14="http://schemas.microsoft.com/office/powerpoint/2010/main" val="7081200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6FFC52-5913-429C-9A7D-9D6D5F6F896E}" type="datetimeFigureOut">
              <a:rPr lang="ru-RU" smtClean="0"/>
              <a:t>26.06.2016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551C45-38DC-4DFF-A86B-9703F7D9AC40}" type="slidenum">
              <a:rPr lang="ru-RU" smtClean="0"/>
              <a:t>‹#›</a:t>
            </a:fld>
            <a:endParaRPr 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629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6FFC52-5913-429C-9A7D-9D6D5F6F896E}" type="datetimeFigureOut">
              <a:rPr lang="ru-RU" smtClean="0"/>
              <a:t>26.06.2016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551C45-38DC-4DFF-A86B-9703F7D9AC40}" type="slidenum">
              <a:rPr lang="ru-RU" smtClean="0"/>
              <a:t>‹#›</a:t>
            </a:fld>
            <a:endParaRPr lang="ru-RU"/>
          </a:p>
        </p:txBody>
      </p:sp>
    </p:spTree>
    <p:extLst>
      <p:ext uri="{BB962C8B-B14F-4D97-AF65-F5344CB8AC3E}">
        <p14:creationId xmlns:p14="http://schemas.microsoft.com/office/powerpoint/2010/main" val="27278514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6FFC52-5913-429C-9A7D-9D6D5F6F896E}" type="datetimeFigureOut">
              <a:rPr lang="ru-RU" smtClean="0"/>
              <a:t>26.06.2016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551C45-38DC-4DFF-A86B-9703F7D9AC40}"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468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96FFC52-5913-429C-9A7D-9D6D5F6F896E}" type="datetimeFigureOut">
              <a:rPr lang="ru-RU" smtClean="0"/>
              <a:t>26.06.2016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551C45-38DC-4DFF-A86B-9703F7D9AC40}" type="slidenum">
              <a:rPr lang="ru-RU" smtClean="0"/>
              <a:t>‹#›</a:t>
            </a:fld>
            <a:endParaRPr lang="ru-RU"/>
          </a:p>
        </p:txBody>
      </p:sp>
    </p:spTree>
    <p:extLst>
      <p:ext uri="{BB962C8B-B14F-4D97-AF65-F5344CB8AC3E}">
        <p14:creationId xmlns:p14="http://schemas.microsoft.com/office/powerpoint/2010/main" val="41588621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96FFC52-5913-429C-9A7D-9D6D5F6F896E}" type="datetimeFigureOut">
              <a:rPr lang="ru-RU" smtClean="0"/>
              <a:t>26.06.2016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2551C45-38DC-4DFF-A86B-9703F7D9AC40}" type="slidenum">
              <a:rPr lang="ru-RU" smtClean="0"/>
              <a:t>‹#›</a:t>
            </a:fld>
            <a:endParaRPr lang="ru-RU"/>
          </a:p>
        </p:txBody>
      </p:sp>
    </p:spTree>
    <p:extLst>
      <p:ext uri="{BB962C8B-B14F-4D97-AF65-F5344CB8AC3E}">
        <p14:creationId xmlns:p14="http://schemas.microsoft.com/office/powerpoint/2010/main" val="29676916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96FFC52-5913-429C-9A7D-9D6D5F6F896E}" type="datetimeFigureOut">
              <a:rPr lang="ru-RU" smtClean="0"/>
              <a:t>26.06.2016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2551C45-38DC-4DFF-A86B-9703F7D9AC40}" type="slidenum">
              <a:rPr lang="ru-RU" smtClean="0"/>
              <a:t>‹#›</a:t>
            </a:fld>
            <a:endParaRPr lang="ru-RU"/>
          </a:p>
        </p:txBody>
      </p:sp>
    </p:spTree>
    <p:extLst>
      <p:ext uri="{BB962C8B-B14F-4D97-AF65-F5344CB8AC3E}">
        <p14:creationId xmlns:p14="http://schemas.microsoft.com/office/powerpoint/2010/main" val="1849491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FFC52-5913-429C-9A7D-9D6D5F6F896E}" type="datetimeFigureOut">
              <a:rPr lang="ru-RU" smtClean="0"/>
              <a:t>26.06.2016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2551C45-38DC-4DFF-A86B-9703F7D9AC40}" type="slidenum">
              <a:rPr lang="ru-RU" smtClean="0"/>
              <a:t>‹#›</a:t>
            </a:fld>
            <a:endParaRPr lang="ru-RU"/>
          </a:p>
        </p:txBody>
      </p:sp>
    </p:spTree>
    <p:extLst>
      <p:ext uri="{BB962C8B-B14F-4D97-AF65-F5344CB8AC3E}">
        <p14:creationId xmlns:p14="http://schemas.microsoft.com/office/powerpoint/2010/main" val="38555351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6FFC52-5913-429C-9A7D-9D6D5F6F896E}" type="datetimeFigureOut">
              <a:rPr lang="ru-RU" smtClean="0"/>
              <a:t>26.06.2016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551C45-38DC-4DFF-A86B-9703F7D9AC40}" type="slidenum">
              <a:rPr lang="ru-RU" smtClean="0"/>
              <a:t>‹#›</a:t>
            </a:fld>
            <a:endParaRPr lang="ru-RU"/>
          </a:p>
        </p:txBody>
      </p:sp>
    </p:spTree>
    <p:extLst>
      <p:ext uri="{BB962C8B-B14F-4D97-AF65-F5344CB8AC3E}">
        <p14:creationId xmlns:p14="http://schemas.microsoft.com/office/powerpoint/2010/main" val="17369579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6FFC52-5913-429C-9A7D-9D6D5F6F896E}" type="datetimeFigureOut">
              <a:rPr lang="ru-RU" smtClean="0"/>
              <a:t>26.06.2016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551C45-38DC-4DFF-A86B-9703F7D9AC40}"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4665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96FFC52-5913-429C-9A7D-9D6D5F6F896E}" type="datetimeFigureOut">
              <a:rPr lang="ru-RU" smtClean="0"/>
              <a:t>26.06.2016</a:t>
            </a:fld>
            <a:endParaRPr lang="ru-R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2551C45-38DC-4DFF-A86B-9703F7D9AC40}" type="slidenum">
              <a:rPr lang="ru-RU" smtClean="0"/>
              <a:t>‹#›</a:t>
            </a:fld>
            <a:endParaRPr lang="ru-R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09025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sz="8000" i="1" dirty="0" smtClean="0">
                <a:latin typeface="Algerian" panose="04020705040A02060702" pitchFamily="82" charset="0"/>
              </a:rPr>
              <a:t>Indian spices</a:t>
            </a:r>
            <a:endParaRPr lang="ru-RU" sz="8000" i="1"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8221985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585216"/>
            <a:ext cx="9720072" cy="1700784"/>
          </a:xfrm>
        </p:spPr>
        <p:txBody>
          <a:bodyPr>
            <a:normAutofit/>
          </a:bodyPr>
          <a:lstStyle/>
          <a:p>
            <a:r>
              <a:rPr lang="ru-RU" sz="2000" dirty="0" smtClean="0">
                <a:latin typeface="Algerian" panose="04020705040A02060702" pitchFamily="82" charset="0"/>
              </a:rPr>
              <a:t>    </a:t>
            </a:r>
            <a:r>
              <a:rPr lang="en-US" sz="2000" dirty="0" smtClean="0">
                <a:latin typeface="Algerian" panose="04020705040A02060702" pitchFamily="82" charset="0"/>
              </a:rPr>
              <a:t>Indian </a:t>
            </a:r>
            <a:r>
              <a:rPr lang="en-US" sz="2000" dirty="0">
                <a:latin typeface="Algerian" panose="04020705040A02060702" pitchFamily="82" charset="0"/>
              </a:rPr>
              <a:t>spices include a variety of spices grown across the Indian subcontinent (a sub-region of South Asia). With different climates in different parts of the country, India produces a variety of spices, many of which are native to the Subcontinent, while others were imported from similar climates and have since been cultivated locally for centuries</a:t>
            </a:r>
            <a:r>
              <a:rPr lang="en-US" sz="2000" dirty="0" smtClean="0">
                <a:latin typeface="Algerian" panose="04020705040A02060702" pitchFamily="82" charset="0"/>
              </a:rPr>
              <a:t>.</a:t>
            </a:r>
            <a:r>
              <a:rPr lang="ru-RU" sz="2000" dirty="0" smtClean="0">
                <a:latin typeface="Algerian" panose="04020705040A02060702" pitchFamily="82" charset="0"/>
              </a:rPr>
              <a:t>  </a:t>
            </a:r>
            <a:endParaRPr lang="ru-RU"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5617" y="2285999"/>
            <a:ext cx="8577329" cy="4054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431669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i="1" dirty="0" smtClean="0">
                <a:latin typeface="Algerian" panose="04020705040A02060702" pitchFamily="82" charset="0"/>
              </a:rPr>
              <a:t>    </a:t>
            </a:r>
            <a:r>
              <a:rPr lang="en-US" sz="2800" i="1" dirty="0" smtClean="0">
                <a:latin typeface="Algerian" panose="04020705040A02060702" pitchFamily="82" charset="0"/>
              </a:rPr>
              <a:t>Curry</a:t>
            </a:r>
            <a:r>
              <a:rPr lang="ru-RU" sz="2800" i="1" dirty="0" smtClean="0">
                <a:latin typeface="Algerian" panose="04020705040A02060702" pitchFamily="82" charset="0"/>
              </a:rPr>
              <a:t> </a:t>
            </a:r>
            <a:r>
              <a:rPr lang="en-US" sz="2800" i="1" dirty="0" smtClean="0">
                <a:latin typeface="Algerian" panose="04020705040A02060702" pitchFamily="82" charset="0"/>
              </a:rPr>
              <a:t>is </a:t>
            </a:r>
            <a:r>
              <a:rPr lang="en-US" sz="2800" i="1" dirty="0">
                <a:latin typeface="Algerian" panose="04020705040A02060702" pitchFamily="82" charset="0"/>
              </a:rPr>
              <a:t>not a spice, but a term used by Western people and refers to any dish in Indian cuisine that contains several spices blended together, whether dry or with a gravy base.</a:t>
            </a:r>
            <a:endParaRPr lang="ru-RU" sz="2800" i="1" dirty="0"/>
          </a:p>
        </p:txBody>
      </p:sp>
      <p:sp>
        <p:nvSpPr>
          <p:cNvPr id="3" name="Объект 2"/>
          <p:cNvSpPr>
            <a:spLocks noGrp="1"/>
          </p:cNvSpPr>
          <p:nvPr>
            <p:ph sz="half" idx="1"/>
          </p:nvPr>
        </p:nvSpPr>
        <p:spPr>
          <a:xfrm>
            <a:off x="1024127" y="4018208"/>
            <a:ext cx="1809225" cy="2291152"/>
          </a:xfrm>
        </p:spPr>
        <p:txBody>
          <a:bodyPr/>
          <a:lstStyle/>
          <a:p>
            <a:endParaRPr lang="ru-RU" dirty="0"/>
          </a:p>
        </p:txBody>
      </p:sp>
      <p:sp>
        <p:nvSpPr>
          <p:cNvPr id="4" name="Объект 3"/>
          <p:cNvSpPr>
            <a:spLocks noGrp="1"/>
          </p:cNvSpPr>
          <p:nvPr>
            <p:ph sz="half" idx="2"/>
          </p:nvPr>
        </p:nvSpPr>
        <p:spPr/>
        <p:txBody>
          <a:bodyPr/>
          <a:lstStyle/>
          <a:p>
            <a:endParaRPr lang="ru-RU" dirty="0"/>
          </a:p>
        </p:txBody>
      </p:sp>
      <p:pic>
        <p:nvPicPr>
          <p:cNvPr id="5" name="Рисунок 4"/>
          <p:cNvPicPr>
            <a:picLocks noChangeAspect="1"/>
          </p:cNvPicPr>
          <p:nvPr/>
        </p:nvPicPr>
        <p:blipFill>
          <a:blip r:embed="rId2"/>
          <a:stretch>
            <a:fillRect/>
          </a:stretch>
        </p:blipFill>
        <p:spPr>
          <a:xfrm>
            <a:off x="218941" y="2286000"/>
            <a:ext cx="5770380" cy="4503984"/>
          </a:xfrm>
          <a:prstGeom prst="rect">
            <a:avLst/>
          </a:prstGeom>
        </p:spPr>
      </p:pic>
      <p:pic>
        <p:nvPicPr>
          <p:cNvPr id="6" name="Рисунок 5"/>
          <p:cNvPicPr>
            <a:picLocks noChangeAspect="1"/>
          </p:cNvPicPr>
          <p:nvPr/>
        </p:nvPicPr>
        <p:blipFill>
          <a:blip r:embed="rId3"/>
          <a:stretch>
            <a:fillRect/>
          </a:stretch>
        </p:blipFill>
        <p:spPr>
          <a:xfrm>
            <a:off x="5989318" y="2084832"/>
            <a:ext cx="5537273" cy="4572000"/>
          </a:xfrm>
          <a:prstGeom prst="rect">
            <a:avLst/>
          </a:prstGeom>
        </p:spPr>
      </p:pic>
    </p:spTree>
    <p:extLst>
      <p:ext uri="{BB962C8B-B14F-4D97-AF65-F5344CB8AC3E}">
        <p14:creationId xmlns:p14="http://schemas.microsoft.com/office/powerpoint/2010/main" val="40035333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3551" y="321972"/>
            <a:ext cx="9967734" cy="2765767"/>
          </a:xfrm>
        </p:spPr>
        <p:txBody>
          <a:bodyPr>
            <a:noAutofit/>
          </a:bodyPr>
          <a:lstStyle/>
          <a:p>
            <a:r>
              <a:rPr lang="ru-RU" sz="2400" dirty="0" smtClean="0">
                <a:latin typeface="Algerian" panose="04020705040A02060702" pitchFamily="82" charset="0"/>
              </a:rPr>
              <a:t>     </a:t>
            </a:r>
            <a:r>
              <a:rPr lang="en-US" sz="2400" dirty="0" smtClean="0">
                <a:latin typeface="Algerian" panose="04020705040A02060702" pitchFamily="82" charset="0"/>
              </a:rPr>
              <a:t>The </a:t>
            </a:r>
            <a:r>
              <a:rPr lang="en-US" sz="2400" dirty="0">
                <a:latin typeface="Algerian" panose="04020705040A02060702" pitchFamily="82" charset="0"/>
              </a:rPr>
              <a:t>chili </a:t>
            </a:r>
            <a:r>
              <a:rPr lang="en-US" sz="2400" dirty="0" smtClean="0">
                <a:latin typeface="Algerian" panose="04020705040A02060702" pitchFamily="82" charset="0"/>
              </a:rPr>
              <a:t>pepper </a:t>
            </a:r>
            <a:r>
              <a:rPr lang="en-US" sz="2400" dirty="0">
                <a:latin typeface="Algerian" panose="04020705040A02060702" pitchFamily="82" charset="0"/>
              </a:rPr>
              <a:t>is the fruit of plants from the genus Capsicum, members of the nightshade family, </a:t>
            </a:r>
            <a:r>
              <a:rPr lang="en-US" sz="2400" dirty="0" err="1">
                <a:latin typeface="Algerian" panose="04020705040A02060702" pitchFamily="82" charset="0"/>
              </a:rPr>
              <a:t>Solanaceae</a:t>
            </a:r>
            <a:r>
              <a:rPr lang="en-US" sz="2400" dirty="0" smtClean="0">
                <a:latin typeface="Algerian" panose="04020705040A02060702" pitchFamily="82" charset="0"/>
              </a:rPr>
              <a:t>. </a:t>
            </a:r>
            <a:r>
              <a:rPr lang="en-US" sz="2400" dirty="0">
                <a:latin typeface="Algerian" panose="04020705040A02060702" pitchFamily="82" charset="0"/>
              </a:rPr>
              <a:t>In Australia, Britain, India</a:t>
            </a:r>
            <a:r>
              <a:rPr lang="en-US" sz="2400" dirty="0" smtClean="0">
                <a:latin typeface="Algerian" panose="04020705040A02060702" pitchFamily="82" charset="0"/>
              </a:rPr>
              <a:t>, </a:t>
            </a:r>
            <a:r>
              <a:rPr lang="en-US" sz="2400" dirty="0">
                <a:latin typeface="Algerian" panose="04020705040A02060702" pitchFamily="82" charset="0"/>
              </a:rPr>
              <a:t>Ireland, New Zealand, Pakistan, South Africa and in other Asian countries, it is usually known simply as </a:t>
            </a:r>
            <a:r>
              <a:rPr lang="en-US" sz="2400" dirty="0" err="1">
                <a:latin typeface="Algerian" panose="04020705040A02060702" pitchFamily="82" charset="0"/>
              </a:rPr>
              <a:t>chilli</a:t>
            </a:r>
            <a:r>
              <a:rPr lang="en-US" sz="2400" dirty="0" smtClean="0">
                <a:latin typeface="Algerian" panose="04020705040A02060702" pitchFamily="82" charset="0"/>
              </a:rPr>
              <a:t>.</a:t>
            </a:r>
            <a:r>
              <a:rPr lang="ru-RU" sz="2400" dirty="0" smtClean="0"/>
              <a:t> </a:t>
            </a:r>
            <a:r>
              <a:rPr lang="en-US" sz="2400" dirty="0">
                <a:latin typeface="Algerian" panose="04020705040A02060702" pitchFamily="82" charset="0"/>
              </a:rPr>
              <a:t>India is the world's biggest producer, consumer and exporter of chili peppers</a:t>
            </a:r>
            <a:r>
              <a:rPr lang="en-US" sz="2400" dirty="0" smtClean="0">
                <a:latin typeface="Algerian" panose="04020705040A02060702" pitchFamily="82" charset="0"/>
              </a:rPr>
              <a:t>. </a:t>
            </a:r>
            <a:r>
              <a:rPr lang="en-US" sz="2400" dirty="0">
                <a:latin typeface="Algerian" panose="04020705040A02060702" pitchFamily="82" charset="0"/>
              </a:rPr>
              <a:t>Guntur in the South Indian state of Andhra Pradesh produces 30% of all the chilies produced in India</a:t>
            </a:r>
            <a:r>
              <a:rPr lang="en-US" sz="2400" dirty="0" smtClean="0">
                <a:latin typeface="Algerian" panose="04020705040A02060702" pitchFamily="82" charset="0"/>
              </a:rPr>
              <a:t>. </a:t>
            </a:r>
            <a:r>
              <a:rPr lang="en-US" sz="2400" dirty="0">
                <a:latin typeface="Algerian" panose="04020705040A02060702" pitchFamily="82" charset="0"/>
              </a:rPr>
              <a:t>Andhra Pradesh as a whole contributes 75% of India's chili exports.</a:t>
            </a:r>
            <a:endParaRPr lang="ru-RU" sz="2400" dirty="0"/>
          </a:p>
        </p:txBody>
      </p:sp>
      <p:sp>
        <p:nvSpPr>
          <p:cNvPr id="3" name="Объект 2"/>
          <p:cNvSpPr>
            <a:spLocks noGrp="1"/>
          </p:cNvSpPr>
          <p:nvPr>
            <p:ph sz="half" idx="1"/>
          </p:nvPr>
        </p:nvSpPr>
        <p:spPr>
          <a:xfrm>
            <a:off x="3155323" y="3837904"/>
            <a:ext cx="2009105" cy="1378040"/>
          </a:xfrm>
        </p:spPr>
        <p:txBody>
          <a:bodyPr/>
          <a:lstStyle/>
          <a:p>
            <a:endParaRPr lang="ru-RU" dirty="0"/>
          </a:p>
        </p:txBody>
      </p:sp>
      <p:sp>
        <p:nvSpPr>
          <p:cNvPr id="4" name="Объект 3"/>
          <p:cNvSpPr>
            <a:spLocks noGrp="1"/>
          </p:cNvSpPr>
          <p:nvPr>
            <p:ph sz="half" idx="2"/>
          </p:nvPr>
        </p:nvSpPr>
        <p:spPr>
          <a:xfrm>
            <a:off x="8409903" y="3389044"/>
            <a:ext cx="2275959" cy="616286"/>
          </a:xfrm>
        </p:spPr>
        <p:txBody>
          <a:bodyPr/>
          <a:lstStyle/>
          <a:p>
            <a:endParaRPr lang="ru-RU" dirty="0"/>
          </a:p>
        </p:txBody>
      </p:sp>
      <p:pic>
        <p:nvPicPr>
          <p:cNvPr id="5" name="Рисунок 4"/>
          <p:cNvPicPr>
            <a:picLocks noChangeAspect="1"/>
          </p:cNvPicPr>
          <p:nvPr/>
        </p:nvPicPr>
        <p:blipFill>
          <a:blip r:embed="rId2"/>
          <a:stretch>
            <a:fillRect/>
          </a:stretch>
        </p:blipFill>
        <p:spPr>
          <a:xfrm>
            <a:off x="1081825" y="3087739"/>
            <a:ext cx="4390161" cy="3313366"/>
          </a:xfrm>
          <a:prstGeom prst="rect">
            <a:avLst/>
          </a:prstGeom>
        </p:spPr>
      </p:pic>
      <p:pic>
        <p:nvPicPr>
          <p:cNvPr id="6" name="Рисунок 5"/>
          <p:cNvPicPr>
            <a:picLocks noChangeAspect="1"/>
          </p:cNvPicPr>
          <p:nvPr/>
        </p:nvPicPr>
        <p:blipFill>
          <a:blip r:embed="rId3"/>
          <a:stretch>
            <a:fillRect/>
          </a:stretch>
        </p:blipFill>
        <p:spPr>
          <a:xfrm>
            <a:off x="5911403" y="3179486"/>
            <a:ext cx="5368955" cy="3221619"/>
          </a:xfrm>
          <a:prstGeom prst="rect">
            <a:avLst/>
          </a:prstGeom>
        </p:spPr>
      </p:pic>
    </p:spTree>
    <p:extLst>
      <p:ext uri="{BB962C8B-B14F-4D97-AF65-F5344CB8AC3E}">
        <p14:creationId xmlns:p14="http://schemas.microsoft.com/office/powerpoint/2010/main" val="12213480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600" dirty="0" smtClean="0">
                <a:latin typeface="Algerian" panose="04020705040A02060702" pitchFamily="82" charset="0"/>
              </a:rPr>
              <a:t>Varieties of peppercorns</a:t>
            </a:r>
            <a:endParaRPr lang="ru-RU" sz="3600" dirty="0"/>
          </a:p>
        </p:txBody>
      </p:sp>
      <p:sp>
        <p:nvSpPr>
          <p:cNvPr id="3" name="Объект 2"/>
          <p:cNvSpPr>
            <a:spLocks noGrp="1"/>
          </p:cNvSpPr>
          <p:nvPr>
            <p:ph sz="half" idx="1"/>
          </p:nvPr>
        </p:nvSpPr>
        <p:spPr/>
        <p:txBody>
          <a:bodyPr>
            <a:normAutofit fontScale="55000" lnSpcReduction="20000"/>
          </a:bodyPr>
          <a:lstStyle/>
          <a:p>
            <a:endParaRPr lang="ru-RU" dirty="0"/>
          </a:p>
        </p:txBody>
      </p:sp>
      <p:sp>
        <p:nvSpPr>
          <p:cNvPr id="4" name="Объект 3"/>
          <p:cNvSpPr>
            <a:spLocks noGrp="1"/>
          </p:cNvSpPr>
          <p:nvPr>
            <p:ph sz="half" idx="2"/>
          </p:nvPr>
        </p:nvSpPr>
        <p:spPr>
          <a:xfrm>
            <a:off x="7443988" y="5138670"/>
            <a:ext cx="373487" cy="231820"/>
          </a:xfrm>
        </p:spPr>
        <p:txBody>
          <a:bodyPr>
            <a:normAutofit fontScale="55000" lnSpcReduction="20000"/>
          </a:bodyPr>
          <a:lstStyle/>
          <a:p>
            <a:endParaRPr lang="ru-RU" dirty="0"/>
          </a:p>
        </p:txBody>
      </p:sp>
      <p:pic>
        <p:nvPicPr>
          <p:cNvPr id="5" name="Рисунок 4"/>
          <p:cNvPicPr>
            <a:picLocks noChangeAspect="1"/>
          </p:cNvPicPr>
          <p:nvPr/>
        </p:nvPicPr>
        <p:blipFill>
          <a:blip r:embed="rId2"/>
          <a:stretch>
            <a:fillRect/>
          </a:stretch>
        </p:blipFill>
        <p:spPr>
          <a:xfrm>
            <a:off x="0" y="2286000"/>
            <a:ext cx="6117465" cy="4390830"/>
          </a:xfrm>
          <a:prstGeom prst="rect">
            <a:avLst/>
          </a:prstGeom>
        </p:spPr>
      </p:pic>
      <p:pic>
        <p:nvPicPr>
          <p:cNvPr id="6" name="Рисунок 5"/>
          <p:cNvPicPr>
            <a:picLocks noChangeAspect="1"/>
          </p:cNvPicPr>
          <p:nvPr/>
        </p:nvPicPr>
        <p:blipFill>
          <a:blip r:embed="rId3"/>
          <a:stretch>
            <a:fillRect/>
          </a:stretch>
        </p:blipFill>
        <p:spPr>
          <a:xfrm>
            <a:off x="6284889" y="2286000"/>
            <a:ext cx="4906852" cy="4213373"/>
          </a:xfrm>
          <a:prstGeom prst="rect">
            <a:avLst/>
          </a:prstGeom>
        </p:spPr>
      </p:pic>
    </p:spTree>
    <p:extLst>
      <p:ext uri="{BB962C8B-B14F-4D97-AF65-F5344CB8AC3E}">
        <p14:creationId xmlns:p14="http://schemas.microsoft.com/office/powerpoint/2010/main" val="15110016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8490" y="566670"/>
            <a:ext cx="9945710" cy="1518162"/>
          </a:xfrm>
        </p:spPr>
        <p:txBody>
          <a:bodyPr>
            <a:normAutofit fontScale="90000"/>
          </a:bodyPr>
          <a:lstStyle/>
          <a:p>
            <a:r>
              <a:rPr lang="en-US" sz="3200" dirty="0" smtClean="0">
                <a:latin typeface="Algerian" panose="04020705040A02060702" pitchFamily="82" charset="0"/>
              </a:rPr>
              <a:t>    Cumin</a:t>
            </a:r>
            <a:r>
              <a:rPr lang="en-US" sz="3200" dirty="0">
                <a:latin typeface="Algerian" panose="04020705040A02060702" pitchFamily="82" charset="0"/>
              </a:rPr>
              <a:t>, known as ‘</a:t>
            </a:r>
            <a:r>
              <a:rPr lang="en-US" sz="3200" dirty="0" err="1">
                <a:latin typeface="Algerian" panose="04020705040A02060702" pitchFamily="82" charset="0"/>
              </a:rPr>
              <a:t>Jeera</a:t>
            </a:r>
            <a:r>
              <a:rPr lang="en-US" sz="3200" dirty="0">
                <a:latin typeface="Algerian" panose="04020705040A02060702" pitchFamily="82" charset="0"/>
              </a:rPr>
              <a:t>’ in India, can be purchased as whole seeds or in powder form and comes from a dried, white fruit on an annual herb that is a tropical plant grown in many parts of the world. The seeds are bitter and have an aromatic odor.</a:t>
            </a:r>
            <a:endParaRPr lang="ru-RU" sz="3200" dirty="0"/>
          </a:p>
        </p:txBody>
      </p:sp>
      <p:pic>
        <p:nvPicPr>
          <p:cNvPr id="3" name="Рисунок 2"/>
          <p:cNvPicPr>
            <a:picLocks noChangeAspect="1"/>
          </p:cNvPicPr>
          <p:nvPr/>
        </p:nvPicPr>
        <p:blipFill>
          <a:blip r:embed="rId2"/>
          <a:stretch>
            <a:fillRect/>
          </a:stretch>
        </p:blipFill>
        <p:spPr>
          <a:xfrm>
            <a:off x="540911" y="2871988"/>
            <a:ext cx="4883105" cy="3665691"/>
          </a:xfrm>
          <a:prstGeom prst="rect">
            <a:avLst/>
          </a:prstGeom>
        </p:spPr>
      </p:pic>
      <p:pic>
        <p:nvPicPr>
          <p:cNvPr id="4" name="Рисунок 3"/>
          <p:cNvPicPr>
            <a:picLocks noChangeAspect="1"/>
          </p:cNvPicPr>
          <p:nvPr/>
        </p:nvPicPr>
        <p:blipFill>
          <a:blip r:embed="rId3"/>
          <a:stretch>
            <a:fillRect/>
          </a:stretch>
        </p:blipFill>
        <p:spPr>
          <a:xfrm>
            <a:off x="5424017" y="2871988"/>
            <a:ext cx="5619750" cy="3665691"/>
          </a:xfrm>
          <a:prstGeom prst="rect">
            <a:avLst/>
          </a:prstGeom>
        </p:spPr>
      </p:pic>
    </p:spTree>
    <p:extLst>
      <p:ext uri="{BB962C8B-B14F-4D97-AF65-F5344CB8AC3E}">
        <p14:creationId xmlns:p14="http://schemas.microsoft.com/office/powerpoint/2010/main" val="30681944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en-US" sz="2400" dirty="0" smtClean="0">
                <a:latin typeface="Algerian" panose="04020705040A02060702" pitchFamily="82" charset="0"/>
              </a:rPr>
              <a:t>    </a:t>
            </a:r>
            <a:r>
              <a:rPr lang="en-US" sz="2400" dirty="0" err="1" smtClean="0">
                <a:latin typeface="Algerian" panose="04020705040A02060702" pitchFamily="82" charset="0"/>
              </a:rPr>
              <a:t>Cinnamonis</a:t>
            </a:r>
            <a:r>
              <a:rPr lang="en-US" sz="2400" dirty="0" smtClean="0">
                <a:latin typeface="Algerian" panose="04020705040A02060702" pitchFamily="82" charset="0"/>
              </a:rPr>
              <a:t> </a:t>
            </a:r>
            <a:r>
              <a:rPr lang="en-US" sz="2400" dirty="0">
                <a:latin typeface="Algerian" panose="04020705040A02060702" pitchFamily="82" charset="0"/>
              </a:rPr>
              <a:t>derived from the bark of a hardy, evergreen tree and is native to India. What is known as the ‘true cinnamon’ or Sri Lankan Cinnamon is the dried inner stem bark of the </a:t>
            </a:r>
            <a:r>
              <a:rPr lang="en-US" sz="2400" dirty="0" err="1">
                <a:latin typeface="Algerian" panose="04020705040A02060702" pitchFamily="82" charset="0"/>
              </a:rPr>
              <a:t>Cinnamomum</a:t>
            </a:r>
            <a:r>
              <a:rPr lang="en-US" sz="2400" dirty="0">
                <a:latin typeface="Algerian" panose="04020705040A02060702" pitchFamily="82" charset="0"/>
              </a:rPr>
              <a:t> </a:t>
            </a:r>
            <a:r>
              <a:rPr lang="en-US" sz="2400" dirty="0" err="1">
                <a:latin typeface="Algerian" panose="04020705040A02060702" pitchFamily="82" charset="0"/>
              </a:rPr>
              <a:t>Verum</a:t>
            </a:r>
            <a:r>
              <a:rPr lang="en-US" sz="2400" dirty="0">
                <a:latin typeface="Algerian" panose="04020705040A02060702" pitchFamily="82" charset="0"/>
              </a:rPr>
              <a:t>. They are grown as bushes and are ready for harvesting after two years of growth. The fragrance is sweet, earthy and a warm enjoyable taste. It is also used as a powder in cooking as well as in dried sticks.</a:t>
            </a:r>
            <a:endParaRPr lang="ru-RU" sz="2400" dirty="0"/>
          </a:p>
        </p:txBody>
      </p:sp>
      <p:pic>
        <p:nvPicPr>
          <p:cNvPr id="4" name="Рисунок 3"/>
          <p:cNvPicPr>
            <a:picLocks noChangeAspect="1"/>
          </p:cNvPicPr>
          <p:nvPr/>
        </p:nvPicPr>
        <p:blipFill>
          <a:blip r:embed="rId2"/>
          <a:stretch>
            <a:fillRect/>
          </a:stretch>
        </p:blipFill>
        <p:spPr>
          <a:xfrm>
            <a:off x="1003071" y="3058680"/>
            <a:ext cx="4881093" cy="3210180"/>
          </a:xfrm>
          <a:prstGeom prst="rect">
            <a:avLst/>
          </a:prstGeom>
        </p:spPr>
      </p:pic>
      <p:pic>
        <p:nvPicPr>
          <p:cNvPr id="5" name="Рисунок 4"/>
          <p:cNvPicPr>
            <a:picLocks noChangeAspect="1"/>
          </p:cNvPicPr>
          <p:nvPr/>
        </p:nvPicPr>
        <p:blipFill>
          <a:blip r:embed="rId3"/>
          <a:stretch>
            <a:fillRect/>
          </a:stretch>
        </p:blipFill>
        <p:spPr>
          <a:xfrm>
            <a:off x="6078828" y="3058680"/>
            <a:ext cx="4665372" cy="3105434"/>
          </a:xfrm>
          <a:prstGeom prst="rect">
            <a:avLst/>
          </a:prstGeom>
        </p:spPr>
      </p:pic>
    </p:spTree>
    <p:extLst>
      <p:ext uri="{BB962C8B-B14F-4D97-AF65-F5344CB8AC3E}">
        <p14:creationId xmlns:p14="http://schemas.microsoft.com/office/powerpoint/2010/main" val="5661428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latin typeface="Algerian" panose="04020705040A02060702" pitchFamily="82" charset="0"/>
              </a:rPr>
              <a:t>    </a:t>
            </a:r>
            <a:r>
              <a:rPr lang="en-US" sz="2400" dirty="0" smtClean="0">
                <a:latin typeface="Algerian" panose="04020705040A02060702" pitchFamily="82" charset="0"/>
              </a:rPr>
              <a:t>Spices </a:t>
            </a:r>
            <a:r>
              <a:rPr lang="en-US" sz="2400" dirty="0">
                <a:latin typeface="Algerian" panose="04020705040A02060702" pitchFamily="82" charset="0"/>
              </a:rPr>
              <a:t>are used in different forms: whole, chopped, ground, roasted, sautéed, fried, and as topping. They blend food to extract the nutrients and bind them in a palatable form. Some spices are added at the end as a </a:t>
            </a:r>
            <a:r>
              <a:rPr lang="en-US" sz="2400" dirty="0" err="1">
                <a:latin typeface="Algerian" panose="04020705040A02060702" pitchFamily="82" charset="0"/>
              </a:rPr>
              <a:t>flavouring</a:t>
            </a:r>
            <a:r>
              <a:rPr lang="en-US" sz="2400" dirty="0">
                <a:latin typeface="Algerian" panose="04020705040A02060702" pitchFamily="82" charset="0"/>
              </a:rPr>
              <a:t> and are typically heated in a pan with ghee or cooking oil before being added to a dish. Lighter spices are added last, and spices with strong </a:t>
            </a:r>
            <a:r>
              <a:rPr lang="en-US" sz="2400" dirty="0" err="1">
                <a:latin typeface="Algerian" panose="04020705040A02060702" pitchFamily="82" charset="0"/>
              </a:rPr>
              <a:t>flavour</a:t>
            </a:r>
            <a:r>
              <a:rPr lang="en-US" sz="2400" dirty="0">
                <a:latin typeface="Algerian" panose="04020705040A02060702" pitchFamily="82" charset="0"/>
              </a:rPr>
              <a:t> should be added first</a:t>
            </a:r>
            <a:r>
              <a:rPr lang="en-US" sz="2400" dirty="0" smtClean="0">
                <a:latin typeface="Algerian" panose="04020705040A02060702" pitchFamily="82" charset="0"/>
              </a:rPr>
              <a:t>.</a:t>
            </a:r>
            <a:r>
              <a:rPr lang="ru-RU" sz="2400" dirty="0" smtClean="0">
                <a:latin typeface="Algerian" panose="04020705040A02060702" pitchFamily="82" charset="0"/>
              </a:rPr>
              <a:t/>
            </a:r>
            <a:br>
              <a:rPr lang="ru-RU" sz="2400" dirty="0" smtClean="0">
                <a:latin typeface="Algerian" panose="04020705040A02060702" pitchFamily="82" charset="0"/>
              </a:rPr>
            </a:br>
            <a:endParaRPr lang="ru-RU" sz="2400" dirty="0"/>
          </a:p>
        </p:txBody>
      </p:sp>
      <p:pic>
        <p:nvPicPr>
          <p:cNvPr id="4" name="Рисунок 3"/>
          <p:cNvPicPr>
            <a:picLocks noChangeAspect="1"/>
          </p:cNvPicPr>
          <p:nvPr/>
        </p:nvPicPr>
        <p:blipFill>
          <a:blip r:embed="rId2"/>
          <a:stretch>
            <a:fillRect/>
          </a:stretch>
        </p:blipFill>
        <p:spPr>
          <a:xfrm>
            <a:off x="1493949" y="2467377"/>
            <a:ext cx="8461420" cy="4095481"/>
          </a:xfrm>
          <a:prstGeom prst="rect">
            <a:avLst/>
          </a:prstGeom>
        </p:spPr>
      </p:pic>
    </p:spTree>
    <p:extLst>
      <p:ext uri="{BB962C8B-B14F-4D97-AF65-F5344CB8AC3E}">
        <p14:creationId xmlns:p14="http://schemas.microsoft.com/office/powerpoint/2010/main" val="41721023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C00000"/>
                </a:solidFill>
                <a:latin typeface="Algerian" panose="04020705040A02060702" pitchFamily="82" charset="0"/>
              </a:rPr>
              <a:t>Thank you for your attention </a:t>
            </a:r>
            <a:endParaRPr lang="ru-RU" dirty="0">
              <a:solidFill>
                <a:srgbClr val="C00000"/>
              </a:solidFill>
            </a:endParaRPr>
          </a:p>
        </p:txBody>
      </p:sp>
      <p:sp>
        <p:nvSpPr>
          <p:cNvPr id="3" name="Текст 2"/>
          <p:cNvSpPr>
            <a:spLocks noGrp="1"/>
          </p:cNvSpPr>
          <p:nvPr>
            <p:ph type="body" idx="1"/>
          </p:nvPr>
        </p:nvSpPr>
        <p:spPr/>
        <p:txBody>
          <a:bodyPr/>
          <a:lstStyle/>
          <a:p>
            <a:r>
              <a:rPr lang="en-US" dirty="0" smtClean="0"/>
              <a:t>Made by </a:t>
            </a:r>
            <a:r>
              <a:rPr lang="en-US" dirty="0" err="1" smtClean="0"/>
              <a:t>Arina</a:t>
            </a:r>
            <a:r>
              <a:rPr lang="en-US" dirty="0" smtClean="0"/>
              <a:t> </a:t>
            </a:r>
            <a:r>
              <a:rPr lang="en-US" dirty="0" err="1" smtClean="0"/>
              <a:t>Baranseva</a:t>
            </a:r>
            <a:r>
              <a:rPr lang="en-US" dirty="0" smtClean="0"/>
              <a:t> </a:t>
            </a:r>
          </a:p>
          <a:p>
            <a:r>
              <a:rPr lang="en-US" dirty="0" smtClean="0"/>
              <a:t>And Rita </a:t>
            </a:r>
            <a:r>
              <a:rPr lang="en-US" dirty="0" err="1" smtClean="0"/>
              <a:t>Gudkovich</a:t>
            </a:r>
            <a:r>
              <a:rPr lang="en-US" dirty="0" smtClean="0"/>
              <a:t>   </a:t>
            </a:r>
            <a:endParaRPr lang="ru-RU" dirty="0"/>
          </a:p>
        </p:txBody>
      </p:sp>
    </p:spTree>
    <p:extLst>
      <p:ext uri="{BB962C8B-B14F-4D97-AF65-F5344CB8AC3E}">
        <p14:creationId xmlns:p14="http://schemas.microsoft.com/office/powerpoint/2010/main" val="4800602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109</TotalTime>
  <Words>441</Words>
  <Application>Microsoft Office PowerPoint</Application>
  <PresentationFormat>Произвольный</PresentationFormat>
  <Paragraphs>11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Интеграл</vt:lpstr>
      <vt:lpstr>Indian spices</vt:lpstr>
      <vt:lpstr>    Indian spices include a variety of spices grown across the Indian subcontinent (a sub-region of South Asia). With different climates in different parts of the country, India produces a variety of spices, many of which are native to the Subcontinent, while others were imported from similar climates and have since been cultivated locally for centuries.  </vt:lpstr>
      <vt:lpstr>    Curry is not a spice, but a term used by Western people and refers to any dish in Indian cuisine that contains several spices blended together, whether dry or with a gravy base.</vt:lpstr>
      <vt:lpstr>     The chili pepper is the fruit of plants from the genus Capsicum, members of the nightshade family, Solanaceae. In Australia, Britain, India, Ireland, New Zealand, Pakistan, South Africa and in other Asian countries, it is usually known simply as chilli. India is the world's biggest producer, consumer and exporter of chili peppers. Guntur in the South Indian state of Andhra Pradesh produces 30% of all the chilies produced in India. Andhra Pradesh as a whole contributes 75% of India's chili exports.</vt:lpstr>
      <vt:lpstr>Varieties of peppercorns</vt:lpstr>
      <vt:lpstr>    Cumin, known as ‘Jeera’ in India, can be purchased as whole seeds or in powder form and comes from a dried, white fruit on an annual herb that is a tropical plant grown in many parts of the world. The seeds are bitter and have an aromatic odor.</vt:lpstr>
      <vt:lpstr>    Cinnamonis derived from the bark of a hardy, evergreen tree and is native to India. What is known as the ‘true cinnamon’ or Sri Lankan Cinnamon is the dried inner stem bark of the Cinnamomum Verum. They are grown as bushes and are ready for harvesting after two years of growth. The fragrance is sweet, earthy and a warm enjoyable taste. It is also used as a powder in cooking as well as in dried sticks.</vt:lpstr>
      <vt:lpstr>    Spices are used in different forms: whole, chopped, ground, roasted, sautéed, fried, and as topping. They blend food to extract the nutrients and bind them in a palatable form. Some spices are added at the end as a flavouring and are typically heated in a pan with ghee or cooking oil before being added to a dish. Lighter spices are added last, and spices with strong flavour should be added first. </vt:lpstr>
      <vt:lpstr>Thank you for your attention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spices</dc:title>
  <dc:creator>V3</dc:creator>
  <cp:lastModifiedBy>RePack by Diakov</cp:lastModifiedBy>
  <cp:revision>14</cp:revision>
  <dcterms:created xsi:type="dcterms:W3CDTF">2016-06-23T13:06:50Z</dcterms:created>
  <dcterms:modified xsi:type="dcterms:W3CDTF">2016-06-26T08:15:35Z</dcterms:modified>
</cp:coreProperties>
</file>