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60" r:id="rId5"/>
    <p:sldId id="259" r:id="rId6"/>
    <p:sldId id="261" r:id="rId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94613" autoAdjust="0"/>
  </p:normalViewPr>
  <p:slideViewPr>
    <p:cSldViewPr>
      <p:cViewPr varScale="1">
        <p:scale>
          <a:sx n="83" d="100"/>
          <a:sy n="83" d="100"/>
        </p:scale>
        <p:origin x="-1411"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23968895-316E-4845-84C7-FD12D2BBFFFB}" type="datetimeFigureOut">
              <a:rPr lang="ru-RU"/>
              <a:pPr>
                <a:defRPr/>
              </a:pPr>
              <a:t>10.07.2016</a:t>
            </a:fld>
            <a:endParaRPr lang="ru-RU" dirty="0"/>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0D5DDAE4-4C3A-479C-BE2D-23E88B255476}"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1CEDCEB-7046-4C2E-8C4A-818E77257D52}" type="datetimeFigureOut">
              <a:rPr lang="ru-RU"/>
              <a:pPr>
                <a:defRPr/>
              </a:pPr>
              <a:t>10.07.2016</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406462B-BF7F-4914-9E1B-08138DABAF36}"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51848470-16DD-4602-98C0-9EA546199F9C}" type="datetimeFigureOut">
              <a:rPr lang="ru-RU"/>
              <a:pPr>
                <a:defRPr/>
              </a:pPr>
              <a:t>10.07.2016</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D0F4D65-C94E-4843-9D65-A3C57F33C4D0}"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36123CD6-AA52-46BF-93B0-6FCDEF83D742}" type="datetimeFigureOut">
              <a:rPr lang="ru-RU"/>
              <a:pPr>
                <a:defRPr/>
              </a:pPr>
              <a:t>10.07.2016</a:t>
            </a:fld>
            <a:endParaRPr lang="ru-RU" dirty="0"/>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878A207A-1B09-4D16-90F5-02415F14F8B7}"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05AA3711-BA2A-42C6-B0D1-6A8E2B076C5F}" type="datetimeFigureOut">
              <a:rPr lang="ru-RU"/>
              <a:pPr>
                <a:defRPr/>
              </a:pPr>
              <a:t>10.07.2016</a:t>
            </a:fld>
            <a:endParaRPr lang="ru-RU" dirty="0"/>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BC2D0455-1226-45CB-AF57-F26C14E666D1}"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E07F533B-C1A4-4CFA-B289-268E53AFD97C}" type="datetimeFigureOut">
              <a:rPr lang="ru-RU"/>
              <a:pPr>
                <a:defRPr/>
              </a:pPr>
              <a:t>10.07.2016</a:t>
            </a:fld>
            <a:endParaRPr lang="ru-RU" dirty="0"/>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14970C9E-6780-4247-A768-555512C2F7A3}"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0026206C-2CD6-4F6F-BE1B-F487D7E3ECA4}" type="datetimeFigureOut">
              <a:rPr lang="ru-RU"/>
              <a:pPr>
                <a:defRPr/>
              </a:pPr>
              <a:t>10.07.2016</a:t>
            </a:fld>
            <a:endParaRPr lang="ru-RU" dirty="0"/>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B08455B9-057E-4B87-86B9-761808484319}"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4C6FDE5D-5D37-42A8-A96C-B5BBE6D70CC0}" type="datetimeFigureOut">
              <a:rPr lang="ru-RU"/>
              <a:pPr>
                <a:defRPr/>
              </a:pPr>
              <a:t>10.07.2016</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9FFC4072-4232-4D03-AD2B-96BE35D4A5BF}"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5C62B2-3F87-4F9D-9DCD-17F30180CFB4}" type="datetimeFigureOut">
              <a:rPr lang="ru-RU"/>
              <a:pPr>
                <a:defRPr/>
              </a:pPr>
              <a:t>10.07.2016</a:t>
            </a:fld>
            <a:endParaRPr lang="ru-RU" dirty="0"/>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50D55034-4605-4668-ABF7-C2A5CFF74C2C}"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1D3E08A7-FCE6-43A5-968C-45D91E4ADCF1}" type="datetimeFigureOut">
              <a:rPr lang="ru-RU"/>
              <a:pPr>
                <a:defRPr/>
              </a:pPr>
              <a:t>10.07.2016</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E5DF7D5-67FE-4B61-B2D3-15FBD0F6F9D5}"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E86DC99A-CAD3-448B-B671-48709DBCD47E}" type="datetimeFigureOut">
              <a:rPr lang="ru-RU"/>
              <a:pPr>
                <a:defRPr/>
              </a:pPr>
              <a:t>10.07.2016</a:t>
            </a:fld>
            <a:endParaRPr lang="ru-RU" dirty="0"/>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9CEA83BD-FE65-4012-B9E2-26529E468DBE}"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cs typeface="+mn-cs"/>
              </a:defRPr>
            </a:lvl1pPr>
          </a:lstStyle>
          <a:p>
            <a:pPr>
              <a:defRPr/>
            </a:pPr>
            <a:fld id="{9DE80E45-A050-4905-8052-A098BD7658EC}" type="datetimeFigureOut">
              <a:rPr lang="ru-RU"/>
              <a:pPr>
                <a:defRPr/>
              </a:pPr>
              <a:t>10.07.2016</a:t>
            </a:fld>
            <a:endParaRPr lang="ru-RU" dirty="0"/>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dirty="0">
                <a:solidFill>
                  <a:schemeClr val="tx1">
                    <a:lumMod val="50000"/>
                    <a:lumOff val="50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cs typeface="+mn-cs"/>
              </a:defRPr>
            </a:lvl1pPr>
          </a:lstStyle>
          <a:p>
            <a:pPr>
              <a:defRPr/>
            </a:pPr>
            <a:fld id="{DDEE126F-4F3D-4CF9-82B5-4B8C303219D8}"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32" r:id="rId1"/>
    <p:sldLayoutId id="2147483724" r:id="rId2"/>
    <p:sldLayoutId id="2147483733" r:id="rId3"/>
    <p:sldLayoutId id="2147483725" r:id="rId4"/>
    <p:sldLayoutId id="2147483726" r:id="rId5"/>
    <p:sldLayoutId id="2147483727" r:id="rId6"/>
    <p:sldLayoutId id="2147483728" r:id="rId7"/>
    <p:sldLayoutId id="2147483729" r:id="rId8"/>
    <p:sldLayoutId id="2147483734" r:id="rId9"/>
    <p:sldLayoutId id="2147483730" r:id="rId10"/>
    <p:sldLayoutId id="2147483731" r:id="rId11"/>
  </p:sldLayoutIdLst>
  <p:timing>
    <p:tnLst>
      <p:par>
        <p:cTn id="1" dur="indefinite" restart="never" nodeType="tmRoot"/>
      </p:par>
    </p:tnLst>
  </p:timing>
  <p:txStyles>
    <p:titleStyle>
      <a:lvl1pPr marL="319088" indent="-319088" algn="r" rtl="0" fontAlgn="base">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Подзаголовок 2"/>
          <p:cNvSpPr>
            <a:spLocks noGrp="1"/>
          </p:cNvSpPr>
          <p:nvPr>
            <p:ph type="subTitle" idx="1"/>
          </p:nvPr>
        </p:nvSpPr>
        <p:spPr>
          <a:xfrm>
            <a:off x="1473200" y="5053013"/>
            <a:ext cx="5637213" cy="881062"/>
          </a:xfrm>
        </p:spPr>
        <p:txBody>
          <a:bodyPr/>
          <a:lstStyle/>
          <a:p>
            <a:r>
              <a:rPr lang="en-US" dirty="0" smtClean="0"/>
              <a:t>Nikanorov Max and Shinkevich Ivan</a:t>
            </a:r>
            <a:endParaRPr lang="ru-RU" dirty="0" smtClean="0"/>
          </a:p>
        </p:txBody>
      </p:sp>
      <p:sp>
        <p:nvSpPr>
          <p:cNvPr id="2" name="Заголовок 1"/>
          <p:cNvSpPr>
            <a:spLocks noGrp="1"/>
          </p:cNvSpPr>
          <p:nvPr>
            <p:ph type="ctrTitle"/>
          </p:nvPr>
        </p:nvSpPr>
        <p:spPr>
          <a:xfrm>
            <a:off x="849331" y="3133877"/>
            <a:ext cx="7175351" cy="1793167"/>
          </a:xfrm>
        </p:spPr>
        <p:txBody>
          <a:bodyPr>
            <a:normAutofit/>
          </a:bodyPr>
          <a:lstStyle/>
          <a:p>
            <a:pPr fontAlgn="auto">
              <a:spcAft>
                <a:spcPts val="0"/>
              </a:spcAft>
              <a:buClr>
                <a:schemeClr val="accent6">
                  <a:lumMod val="75000"/>
                </a:schemeClr>
              </a:buClr>
              <a:defRPr/>
            </a:pPr>
            <a:r>
              <a:rPr lang="en-US" dirty="0" smtClean="0"/>
              <a:t>Culture  of the Ottoman Empire</a:t>
            </a:r>
            <a:endParaRPr lang="ru-RU" dirty="0"/>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20040" indent="-320040" fontAlgn="auto">
              <a:spcAft>
                <a:spcPts val="0"/>
              </a:spcAft>
              <a:buClr>
                <a:schemeClr val="accent6">
                  <a:lumMod val="75000"/>
                </a:schemeClr>
              </a:buClr>
              <a:defRPr/>
            </a:pPr>
            <a:endParaRPr lang="ru-RU" dirty="0"/>
          </a:p>
        </p:txBody>
      </p:sp>
      <p:sp>
        <p:nvSpPr>
          <p:cNvPr id="14338" name="Объект 2"/>
          <p:cNvSpPr>
            <a:spLocks noGrp="1"/>
          </p:cNvSpPr>
          <p:nvPr>
            <p:ph sz="quarter" idx="13"/>
          </p:nvPr>
        </p:nvSpPr>
        <p:spPr>
          <a:xfrm>
            <a:off x="468313" y="1628775"/>
            <a:ext cx="8229600" cy="762000"/>
          </a:xfrm>
        </p:spPr>
        <p:txBody>
          <a:bodyPr>
            <a:spAutoFit/>
          </a:bodyPr>
          <a:lstStyle/>
          <a:p>
            <a:pPr>
              <a:buFont typeface="Georgia" pitchFamily="18" charset="0"/>
              <a:buNone/>
            </a:pPr>
            <a:r>
              <a:rPr lang="en-US" dirty="0" smtClean="0"/>
              <a:t>		Calligraphy is the art of the contour lines which are closely associated with the art of miniature.</a:t>
            </a:r>
            <a:endParaRPr lang="ru-RU" dirty="0" smtClean="0"/>
          </a:p>
        </p:txBody>
      </p:sp>
      <p:pic>
        <p:nvPicPr>
          <p:cNvPr id="14339" name="Picture 2"/>
          <p:cNvPicPr>
            <a:picLocks noChangeAspect="1" noChangeArrowheads="1"/>
          </p:cNvPicPr>
          <p:nvPr/>
        </p:nvPicPr>
        <p:blipFill>
          <a:blip r:embed="rId2"/>
          <a:srcRect/>
          <a:stretch>
            <a:fillRect/>
          </a:stretch>
        </p:blipFill>
        <p:spPr bwMode="auto">
          <a:xfrm>
            <a:off x="179388" y="3068638"/>
            <a:ext cx="8569325" cy="35020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4372168"/>
            <a:ext cx="6512511" cy="1143000"/>
          </a:xfrm>
        </p:spPr>
        <p:txBody>
          <a:bodyPr/>
          <a:lstStyle/>
          <a:p>
            <a:pPr marL="0" indent="0" fontAlgn="auto">
              <a:spcAft>
                <a:spcPts val="0"/>
              </a:spcAft>
              <a:buClr>
                <a:schemeClr val="accent6">
                  <a:lumMod val="75000"/>
                </a:schemeClr>
              </a:buClr>
              <a:buFont typeface="Georgia" pitchFamily="18" charset="0"/>
              <a:buNone/>
              <a:defRPr/>
            </a:pPr>
            <a:r>
              <a:rPr lang="en-US" dirty="0" smtClean="0"/>
              <a:t>miniatures</a:t>
            </a:r>
            <a:endParaRPr lang="ru-RU" dirty="0"/>
          </a:p>
        </p:txBody>
      </p:sp>
      <p:sp>
        <p:nvSpPr>
          <p:cNvPr id="15362" name="Объект 2"/>
          <p:cNvSpPr>
            <a:spLocks noGrp="1"/>
          </p:cNvSpPr>
          <p:nvPr>
            <p:ph sz="quarter" idx="13"/>
          </p:nvPr>
        </p:nvSpPr>
        <p:spPr>
          <a:xfrm>
            <a:off x="1116013" y="188913"/>
            <a:ext cx="6400800" cy="3475037"/>
          </a:xfrm>
        </p:spPr>
        <p:txBody>
          <a:bodyPr/>
          <a:lstStyle/>
          <a:p>
            <a:pPr marL="44450" indent="0">
              <a:buFont typeface="Georgia" pitchFamily="18" charset="0"/>
              <a:buNone/>
            </a:pPr>
            <a:r>
              <a:rPr lang="en-US" dirty="0" smtClean="0"/>
              <a:t>	It is believed that the school of the Ottoman artists was born only after Selim I (1512— 1520) who had brought artists from Damascus and especially from Tabriz and Herat after 1514. It just explains the importance of the Persian contribution to the art of miniatures, pottery and bookbinding.</a:t>
            </a:r>
            <a:endParaRPr lang="ru-RU" dirty="0" smtClean="0"/>
          </a:p>
        </p:txBody>
      </p:sp>
      <p:pic>
        <p:nvPicPr>
          <p:cNvPr id="15363" name="Picture 3"/>
          <p:cNvPicPr>
            <a:picLocks noChangeAspect="1" noChangeArrowheads="1"/>
          </p:cNvPicPr>
          <p:nvPr/>
        </p:nvPicPr>
        <p:blipFill>
          <a:blip r:embed="rId2"/>
          <a:srcRect/>
          <a:stretch>
            <a:fillRect/>
          </a:stretch>
        </p:blipFill>
        <p:spPr bwMode="auto">
          <a:xfrm>
            <a:off x="250825" y="2852738"/>
            <a:ext cx="4826000" cy="3744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064" y="4370580"/>
            <a:ext cx="6512511" cy="1143001"/>
          </a:xfrm>
        </p:spPr>
        <p:txBody>
          <a:bodyPr/>
          <a:lstStyle/>
          <a:p>
            <a:pPr marL="320040" indent="-320040" fontAlgn="auto">
              <a:spcAft>
                <a:spcPts val="0"/>
              </a:spcAft>
              <a:buClr>
                <a:schemeClr val="accent6">
                  <a:lumMod val="75000"/>
                </a:schemeClr>
              </a:buClr>
              <a:defRPr/>
            </a:pPr>
            <a:r>
              <a:rPr lang="en-US" dirty="0"/>
              <a:t>architecture</a:t>
            </a:r>
            <a:endParaRPr lang="ru-RU" dirty="0"/>
          </a:p>
        </p:txBody>
      </p:sp>
      <p:sp>
        <p:nvSpPr>
          <p:cNvPr id="16386" name="Объект 2"/>
          <p:cNvSpPr>
            <a:spLocks noGrp="1"/>
          </p:cNvSpPr>
          <p:nvPr>
            <p:ph sz="quarter" idx="13"/>
          </p:nvPr>
        </p:nvSpPr>
        <p:spPr>
          <a:xfrm>
            <a:off x="1143000" y="731838"/>
            <a:ext cx="6400800" cy="3475037"/>
          </a:xfrm>
        </p:spPr>
        <p:txBody>
          <a:bodyPr/>
          <a:lstStyle/>
          <a:p>
            <a:endParaRPr lang="en-US" smtClean="0"/>
          </a:p>
        </p:txBody>
      </p:sp>
      <p:pic>
        <p:nvPicPr>
          <p:cNvPr id="16387" name="Picture 2"/>
          <p:cNvPicPr>
            <a:picLocks noChangeAspect="1" noChangeArrowheads="1"/>
          </p:cNvPicPr>
          <p:nvPr/>
        </p:nvPicPr>
        <p:blipFill>
          <a:blip r:embed="rId2"/>
          <a:srcRect/>
          <a:stretch>
            <a:fillRect/>
          </a:stretch>
        </p:blipFill>
        <p:spPr bwMode="auto">
          <a:xfrm>
            <a:off x="1187450" y="765175"/>
            <a:ext cx="6408738"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bwMode="auto">
          <a:xfrm>
            <a:off x="1763713" y="188913"/>
            <a:ext cx="6511925" cy="1143000"/>
          </a:xfrm>
        </p:spPr>
        <p:txBody>
          <a:bodyPr wrap="square" numCol="1" compatLnSpc="1">
            <a:prstTxWarp prst="textNoShape">
              <a:avLst/>
            </a:prstTxWarp>
          </a:bodyPr>
          <a:lstStyle/>
          <a:p>
            <a:pPr>
              <a:buFont typeface="Georgia" pitchFamily="18" charset="0"/>
              <a:buNone/>
            </a:pPr>
            <a:r>
              <a:rPr lang="en-US" smtClean="0">
                <a:solidFill>
                  <a:schemeClr val="tx1"/>
                </a:solidFill>
                <a:effectLst/>
              </a:rPr>
              <a:t>Ottoman architecture </a:t>
            </a:r>
          </a:p>
        </p:txBody>
      </p:sp>
      <p:sp>
        <p:nvSpPr>
          <p:cNvPr id="3" name="Объект 2"/>
          <p:cNvSpPr>
            <a:spLocks noGrp="1"/>
          </p:cNvSpPr>
          <p:nvPr>
            <p:ph sz="quarter" idx="13"/>
          </p:nvPr>
        </p:nvSpPr>
        <p:spPr>
          <a:xfrm>
            <a:off x="0" y="1352550"/>
            <a:ext cx="4175125" cy="5505450"/>
          </a:xfrm>
        </p:spPr>
        <p:txBody>
          <a:bodyPr>
            <a:normAutofit/>
          </a:bodyPr>
          <a:lstStyle/>
          <a:p>
            <a:pPr>
              <a:lnSpc>
                <a:spcPct val="80000"/>
              </a:lnSpc>
              <a:buFont typeface="Georgia" pitchFamily="18" charset="0"/>
              <a:buNone/>
            </a:pPr>
            <a:r>
              <a:rPr lang="en-US" sz="2000" dirty="0" smtClean="0"/>
              <a:t>		Ottoman architecture emerged in Bursa and Edirne in the fifteenth and sixteenth centuries. The architecture of the Ottoman Empire can be traced to the influence of the architecture of Seljuk and Armenian, Iranian, Byzantine architecture. After the conquest of Constantinople by the Turks the influence of Mamluk architectural traditions could be noticed. For almost 400 years Byzantine churches and cathedrals served as models for Ottoman mosques.</a:t>
            </a:r>
          </a:p>
          <a:p>
            <a:pPr>
              <a:lnSpc>
                <a:spcPct val="80000"/>
              </a:lnSpc>
            </a:pPr>
            <a:endParaRPr lang="en-US" sz="2000" dirty="0" smtClean="0"/>
          </a:p>
          <a:p>
            <a:pPr>
              <a:lnSpc>
                <a:spcPct val="80000"/>
              </a:lnSpc>
              <a:buFont typeface="Georgia" pitchFamily="18" charset="0"/>
              <a:buNone/>
            </a:pPr>
            <a:r>
              <a:rPr lang="en-US" sz="1500" dirty="0" smtClean="0"/>
              <a:t>		</a:t>
            </a:r>
          </a:p>
          <a:p>
            <a:pPr>
              <a:lnSpc>
                <a:spcPct val="80000"/>
              </a:lnSpc>
            </a:pPr>
            <a:endParaRPr lang="ru-RU" sz="1500" dirty="0" smtClean="0"/>
          </a:p>
        </p:txBody>
      </p:sp>
      <p:pic>
        <p:nvPicPr>
          <p:cNvPr id="17412" name="Picture 4" descr="Ottoman-Mosque-Unique-Architecture"/>
          <p:cNvPicPr>
            <a:picLocks noChangeAspect="1" noChangeArrowheads="1"/>
          </p:cNvPicPr>
          <p:nvPr/>
        </p:nvPicPr>
        <p:blipFill>
          <a:blip r:embed="rId2"/>
          <a:srcRect/>
          <a:stretch>
            <a:fillRect/>
          </a:stretch>
        </p:blipFill>
        <p:spPr bwMode="auto">
          <a:xfrm>
            <a:off x="4284663" y="1557338"/>
            <a:ext cx="4859337" cy="3408362"/>
          </a:xfrm>
          <a:prstGeom prst="rect">
            <a:avLst/>
          </a:prstGeom>
          <a:noFill/>
        </p:spPr>
      </p:pic>
      <p:sp>
        <p:nvSpPr>
          <p:cNvPr id="17414" name="Text Box 6"/>
          <p:cNvSpPr txBox="1">
            <a:spLocks noChangeArrowheads="1"/>
          </p:cNvSpPr>
          <p:nvPr/>
        </p:nvSpPr>
        <p:spPr bwMode="auto">
          <a:xfrm>
            <a:off x="6084888" y="5132388"/>
            <a:ext cx="1666875" cy="396875"/>
          </a:xfrm>
          <a:prstGeom prst="rect">
            <a:avLst/>
          </a:prstGeom>
          <a:noFill/>
          <a:ln w="9525">
            <a:noFill/>
            <a:miter lim="800000"/>
            <a:headEnd/>
            <a:tailEnd/>
          </a:ln>
          <a:effectLst/>
        </p:spPr>
        <p:txBody>
          <a:bodyPr wrap="none">
            <a:spAutoFit/>
          </a:bodyPr>
          <a:lstStyle/>
          <a:p>
            <a:r>
              <a:rPr lang="en-US" sz="2000" b="1"/>
              <a:t>The Mosque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noFill/>
        </p:spPr>
        <p:txBody>
          <a:bodyPr wrap="square" numCol="1" compatLnSpc="1">
            <a:prstTxWarp prst="textNoShape">
              <a:avLst/>
            </a:prstTxWarp>
          </a:bodyPr>
          <a:lstStyle/>
          <a:p>
            <a:endParaRPr lang="en-US" smtClean="0">
              <a:solidFill>
                <a:schemeClr val="tx1"/>
              </a:solidFill>
              <a:effectLst/>
            </a:endParaRPr>
          </a:p>
        </p:txBody>
      </p:sp>
      <p:sp>
        <p:nvSpPr>
          <p:cNvPr id="21507" name="Rectangle 3"/>
          <p:cNvSpPr>
            <a:spLocks noGrp="1"/>
          </p:cNvSpPr>
          <p:nvPr>
            <p:ph type="body" idx="4294967295"/>
          </p:nvPr>
        </p:nvSpPr>
        <p:spPr bwMode="auto">
          <a:xfrm>
            <a:off x="539750" y="5013325"/>
            <a:ext cx="7667625" cy="5073650"/>
          </a:xfrm>
          <a:prstGeom prst="rect">
            <a:avLst/>
          </a:prstGeom>
        </p:spPr>
        <p:txBody>
          <a:bodyPr/>
          <a:lstStyle/>
          <a:p>
            <a:pPr>
              <a:lnSpc>
                <a:spcPct val="80000"/>
              </a:lnSpc>
              <a:buFont typeface="Georgia" pitchFamily="18" charset="0"/>
              <a:buNone/>
            </a:pPr>
            <a:r>
              <a:rPr lang="en-US" sz="1900" dirty="0" smtClean="0"/>
              <a:t>		</a:t>
            </a:r>
            <a:r>
              <a:rPr lang="en-US" sz="2000" dirty="0" smtClean="0"/>
              <a:t>The Ottomans reached a high level architecture. Mastered their technique of creating a huge internal space with vaults, domes, semi-domes and columns are allowed to create aesthetic and elegant sophisticated style in Islamic architecture. To this day you can find items in the style of Ottoman architecture in the former territories of the Empire.</a:t>
            </a:r>
          </a:p>
          <a:p>
            <a:pPr>
              <a:buFont typeface="Georgia" pitchFamily="18" charset="0"/>
              <a:buNone/>
            </a:pPr>
            <a:endParaRPr lang="en-US" sz="2000" dirty="0" smtClean="0"/>
          </a:p>
        </p:txBody>
      </p:sp>
      <p:pic>
        <p:nvPicPr>
          <p:cNvPr id="21509" name="Picture 5" descr="RegistanSquare_Samarkand"/>
          <p:cNvPicPr>
            <a:picLocks noChangeAspect="1" noChangeArrowheads="1"/>
          </p:cNvPicPr>
          <p:nvPr/>
        </p:nvPicPr>
        <p:blipFill>
          <a:blip r:embed="rId2"/>
          <a:srcRect/>
          <a:stretch>
            <a:fillRect/>
          </a:stretch>
        </p:blipFill>
        <p:spPr bwMode="auto">
          <a:xfrm>
            <a:off x="1835150" y="908050"/>
            <a:ext cx="5054600" cy="3792538"/>
          </a:xfrm>
          <a:prstGeom prst="rect">
            <a:avLst/>
          </a:prstGeom>
          <a:noFill/>
        </p:spPr>
      </p:pic>
      <p:sp>
        <p:nvSpPr>
          <p:cNvPr id="21510" name="Text Box 6"/>
          <p:cNvSpPr txBox="1">
            <a:spLocks noChangeArrowheads="1"/>
          </p:cNvSpPr>
          <p:nvPr/>
        </p:nvSpPr>
        <p:spPr bwMode="auto">
          <a:xfrm>
            <a:off x="1042988" y="549275"/>
            <a:ext cx="184150" cy="366713"/>
          </a:xfrm>
          <a:prstGeom prst="rect">
            <a:avLst/>
          </a:prstGeom>
          <a:noFill/>
          <a:ln w="9525">
            <a:noFill/>
            <a:miter lim="800000"/>
            <a:headEnd/>
            <a:tailEnd/>
          </a:ln>
          <a:effectLst/>
        </p:spPr>
        <p:txBody>
          <a:bodyPr wrap="none">
            <a:spAutoFit/>
          </a:bodyPr>
          <a:lstStyle/>
          <a:p>
            <a:endParaRPr lang="en-US"/>
          </a:p>
        </p:txBody>
      </p:sp>
      <p:sp>
        <p:nvSpPr>
          <p:cNvPr id="21511" name="Text Box 7"/>
          <p:cNvSpPr txBox="1">
            <a:spLocks noChangeArrowheads="1"/>
          </p:cNvSpPr>
          <p:nvPr/>
        </p:nvSpPr>
        <p:spPr bwMode="auto">
          <a:xfrm>
            <a:off x="298450" y="404813"/>
            <a:ext cx="8845550" cy="366712"/>
          </a:xfrm>
          <a:prstGeom prst="rect">
            <a:avLst/>
          </a:prstGeom>
          <a:noFill/>
          <a:ln w="9525">
            <a:noFill/>
            <a:miter lim="800000"/>
            <a:headEnd/>
            <a:tailEnd/>
          </a:ln>
          <a:effectLst/>
        </p:spPr>
        <p:txBody>
          <a:bodyPr wrap="none">
            <a:spAutoFit/>
          </a:bodyPr>
          <a:lstStyle/>
          <a:p>
            <a:r>
              <a:rPr lang="en-US" dirty="0"/>
              <a:t>Registan is the ensemble of three madrasas, in Samarkand, modern day Uzbekistan. </a:t>
            </a:r>
          </a:p>
        </p:txBody>
      </p:sp>
    </p:spTree>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319</TotalTime>
  <Words>17</Words>
  <Application>Microsoft Office PowerPoint</Application>
  <PresentationFormat>Экран (4:3)</PresentationFormat>
  <Paragraphs>13</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Воздушный поток</vt:lpstr>
      <vt:lpstr>Culture  of the Ottoman Empire</vt:lpstr>
      <vt:lpstr>Презентация PowerPoint</vt:lpstr>
      <vt:lpstr>miniatures</vt:lpstr>
      <vt:lpstr>architecture</vt:lpstr>
      <vt:lpstr>Ottoman architecture </vt:lpstr>
      <vt:lpstr>Презентация PowerPoint</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Coulture of Ottoman Empire</dc:title>
  <dc:creator>For All</dc:creator>
  <cp:lastModifiedBy>RePack by Diakov</cp:lastModifiedBy>
  <cp:revision>8</cp:revision>
  <dcterms:created xsi:type="dcterms:W3CDTF">2016-07-09T12:22:20Z</dcterms:created>
  <dcterms:modified xsi:type="dcterms:W3CDTF">2016-07-10T13:07:24Z</dcterms:modified>
</cp:coreProperties>
</file>